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75"/>
    <p:restoredTop sz="50000"/>
  </p:normalViewPr>
  <p:slideViewPr>
    <p:cSldViewPr>
      <p:cViewPr varScale="1">
        <p:scale>
          <a:sx n="46" d="100"/>
          <a:sy n="46" d="100"/>
        </p:scale>
        <p:origin x="808"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8D1482-5C48-47ED-85D9-9CFDA73025FF}" type="datetimeFigureOut">
              <a:rPr lang="en-US" smtClean="0"/>
              <a:pPr/>
              <a:t>8/31/16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4C77A-EA8D-466C-8590-B565C505D5BC}" type="slidenum">
              <a:rPr lang="en-US" smtClean="0"/>
              <a:pPr/>
              <a:t>‹#›</a:t>
            </a:fld>
            <a:endParaRPr lang="en-US"/>
          </a:p>
        </p:txBody>
      </p:sp>
    </p:spTree>
    <p:extLst>
      <p:ext uri="{BB962C8B-B14F-4D97-AF65-F5344CB8AC3E}">
        <p14:creationId xmlns:p14="http://schemas.microsoft.com/office/powerpoint/2010/main" val="261570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74E06-D123-4F7F-97F3-02E0BCDBEC96}" type="datetimeFigureOut">
              <a:rPr lang="en-US" smtClean="0"/>
              <a:pPr/>
              <a:t>8/31/16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0C410-E861-4DC4-9E44-240BEF1440B9}" type="slidenum">
              <a:rPr lang="en-US" smtClean="0"/>
              <a:pPr/>
              <a:t>‹#›</a:t>
            </a:fld>
            <a:endParaRPr lang="en-US"/>
          </a:p>
        </p:txBody>
      </p:sp>
    </p:spTree>
    <p:extLst>
      <p:ext uri="{BB962C8B-B14F-4D97-AF65-F5344CB8AC3E}">
        <p14:creationId xmlns:p14="http://schemas.microsoft.com/office/powerpoint/2010/main" val="204658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Witchcraft" TargetMode="External"/><Relationship Id="rId4" Type="http://schemas.openxmlformats.org/officeDocument/2006/relationships/hyperlink" Target="http://en.wikipedia.org/wiki/Incest" TargetMode="External"/><Relationship Id="rId5" Type="http://schemas.openxmlformats.org/officeDocument/2006/relationships/hyperlink" Target="http://en.wikipedia.org/wiki/George_Boleyn,_Viscount_Rochford" TargetMode="External"/><Relationship Id="rId6" Type="http://schemas.openxmlformats.org/officeDocument/2006/relationships/hyperlink" Target="http://en.wikipedia.org/wiki/Thomas_Howard,_3rd_Duke_of_Norfolk" TargetMode="External"/><Relationship Id="rId7" Type="http://schemas.openxmlformats.org/officeDocument/2006/relationships/hyperlink" Target="http://en.wikipedia.org/wiki/Execution_by_burning" TargetMode="External"/><Relationship Id="rId8" Type="http://schemas.openxmlformats.org/officeDocument/2006/relationships/hyperlink" Target="http://en.wikipedia.org/wiki/Decapitation" TargetMode="External"/><Relationship Id="rId9" Type="http://schemas.openxmlformats.org/officeDocument/2006/relationships/hyperlink" Target="http://en.wikipedia.org/wiki/Hanged,_drawn_and_quartered"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a:t>
            </a:r>
            <a:r>
              <a:rPr lang="en-US" dirty="0" smtClean="0"/>
              <a:t> Vinci</a:t>
            </a:r>
            <a:endParaRPr lang="en-US" dirty="0"/>
          </a:p>
        </p:txBody>
      </p:sp>
      <p:sp>
        <p:nvSpPr>
          <p:cNvPr id="4" name="Slide Number Placeholder 3"/>
          <p:cNvSpPr>
            <a:spLocks noGrp="1"/>
          </p:cNvSpPr>
          <p:nvPr>
            <p:ph type="sldNum" sz="quarter" idx="10"/>
          </p:nvPr>
        </p:nvSpPr>
        <p:spPr/>
        <p:txBody>
          <a:bodyPr/>
          <a:lstStyle/>
          <a:p>
            <a:fld id="{3B90C410-E861-4DC4-9E44-240BEF1440B9}" type="slidenum">
              <a:rPr lang="en-US" smtClean="0"/>
              <a:pPr/>
              <a:t>3</a:t>
            </a:fld>
            <a:endParaRPr lang="en-US"/>
          </a:p>
        </p:txBody>
      </p:sp>
    </p:spTree>
    <p:extLst>
      <p:ext uri="{BB962C8B-B14F-4D97-AF65-F5344CB8AC3E}">
        <p14:creationId xmlns:p14="http://schemas.microsoft.com/office/powerpoint/2010/main" val="66896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a cube</a:t>
            </a:r>
            <a:endParaRPr lang="en-US" dirty="0"/>
          </a:p>
        </p:txBody>
      </p:sp>
      <p:sp>
        <p:nvSpPr>
          <p:cNvPr id="4" name="Slide Number Placeholder 3"/>
          <p:cNvSpPr>
            <a:spLocks noGrp="1"/>
          </p:cNvSpPr>
          <p:nvPr>
            <p:ph type="sldNum" sz="quarter" idx="10"/>
          </p:nvPr>
        </p:nvSpPr>
        <p:spPr/>
        <p:txBody>
          <a:bodyPr/>
          <a:lstStyle/>
          <a:p>
            <a:fld id="{3B90C410-E861-4DC4-9E44-240BEF1440B9}" type="slidenum">
              <a:rPr lang="en-US" smtClean="0"/>
              <a:pPr/>
              <a:t>5</a:t>
            </a:fld>
            <a:endParaRPr lang="en-US"/>
          </a:p>
        </p:txBody>
      </p:sp>
    </p:spTree>
    <p:extLst>
      <p:ext uri="{BB962C8B-B14F-4D97-AF65-F5344CB8AC3E}">
        <p14:creationId xmlns:p14="http://schemas.microsoft.com/office/powerpoint/2010/main" val="121038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ends justify the means</a:t>
            </a:r>
          </a:p>
          <a:p>
            <a:r>
              <a:rPr lang="en-US" dirty="0" smtClean="0"/>
              <a:t>Evil deeds that are done in order to do good are justified according </a:t>
            </a:r>
            <a:r>
              <a:rPr lang="en-US" smtClean="0"/>
              <a:t>to Machiavelli</a:t>
            </a:r>
            <a:endParaRPr lang="en-US"/>
          </a:p>
        </p:txBody>
      </p:sp>
      <p:sp>
        <p:nvSpPr>
          <p:cNvPr id="4" name="Slide Number Placeholder 3"/>
          <p:cNvSpPr>
            <a:spLocks noGrp="1"/>
          </p:cNvSpPr>
          <p:nvPr>
            <p:ph type="sldNum" sz="quarter" idx="10"/>
          </p:nvPr>
        </p:nvSpPr>
        <p:spPr/>
        <p:txBody>
          <a:bodyPr/>
          <a:lstStyle/>
          <a:p>
            <a:fld id="{3B90C410-E861-4DC4-9E44-240BEF1440B9}" type="slidenum">
              <a:rPr lang="en-US" smtClean="0"/>
              <a:pPr/>
              <a:t>6</a:t>
            </a:fld>
            <a:endParaRPr lang="en-US"/>
          </a:p>
        </p:txBody>
      </p:sp>
    </p:spTree>
    <p:extLst>
      <p:ext uri="{BB962C8B-B14F-4D97-AF65-F5344CB8AC3E}">
        <p14:creationId xmlns:p14="http://schemas.microsoft.com/office/powerpoint/2010/main" val="195609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Males decide the sex of the child</a:t>
            </a:r>
          </a:p>
          <a:p>
            <a:endParaRPr lang="en-US" dirty="0" smtClean="0"/>
          </a:p>
          <a:p>
            <a:r>
              <a:rPr lang="en-US" sz="1200" u="none" strike="noStrike" kern="1200" dirty="0" smtClean="0">
                <a:solidFill>
                  <a:schemeClr val="tx1"/>
                </a:solidFill>
                <a:latin typeface="+mn-lt"/>
                <a:ea typeface="+mn-ea"/>
                <a:cs typeface="+mn-cs"/>
              </a:rPr>
              <a:t>Henry had Anne arrested on charges of using </a:t>
            </a:r>
            <a:r>
              <a:rPr lang="en-US" sz="1200" u="none" strike="noStrike" kern="1200" dirty="0" smtClean="0">
                <a:solidFill>
                  <a:schemeClr val="tx1"/>
                </a:solidFill>
                <a:latin typeface="+mn-lt"/>
                <a:ea typeface="+mn-ea"/>
                <a:cs typeface="+mn-cs"/>
                <a:hlinkClick r:id="rId3" action="ppaction://hlinkfile" tooltip="Witchcraft"/>
              </a:rPr>
              <a:t>witchcraft</a:t>
            </a:r>
            <a:r>
              <a:rPr lang="en-US" sz="1200" u="none" strike="noStrike" kern="1200" dirty="0" smtClean="0">
                <a:solidFill>
                  <a:schemeClr val="tx1"/>
                </a:solidFill>
                <a:latin typeface="+mn-lt"/>
                <a:ea typeface="+mn-ea"/>
                <a:cs typeface="+mn-cs"/>
              </a:rPr>
              <a:t> to trap him into marrying her, of having adulterous relationships with five other men, of </a:t>
            </a:r>
            <a:r>
              <a:rPr lang="en-US" sz="1200" u="none" strike="noStrike" kern="1200" dirty="0" smtClean="0">
                <a:solidFill>
                  <a:schemeClr val="tx1"/>
                </a:solidFill>
                <a:latin typeface="+mn-lt"/>
                <a:ea typeface="+mn-ea"/>
                <a:cs typeface="+mn-cs"/>
                <a:hlinkClick r:id="rId4" action="ppaction://hlinkfile" tooltip="Incest"/>
              </a:rPr>
              <a:t>incest</a:t>
            </a:r>
            <a:r>
              <a:rPr lang="en-US" sz="1200" u="none" strike="noStrike" kern="1200" dirty="0" smtClean="0">
                <a:solidFill>
                  <a:schemeClr val="tx1"/>
                </a:solidFill>
                <a:latin typeface="+mn-lt"/>
                <a:ea typeface="+mn-ea"/>
                <a:cs typeface="+mn-cs"/>
              </a:rPr>
              <a:t> with her brother </a:t>
            </a:r>
            <a:r>
              <a:rPr lang="en-US" sz="1200" u="none" strike="noStrike" kern="1200" dirty="0" smtClean="0">
                <a:solidFill>
                  <a:schemeClr val="tx1"/>
                </a:solidFill>
                <a:latin typeface="+mn-lt"/>
                <a:ea typeface="+mn-ea"/>
                <a:cs typeface="+mn-cs"/>
                <a:hlinkClick r:id="rId5" action="ppaction://hlinkfile" tooltip="George Boleyn, Viscount Rochford"/>
              </a:rPr>
              <a:t>George Boleyn, Viscount </a:t>
            </a:r>
            <a:r>
              <a:rPr lang="en-US" sz="1200" u="none" strike="noStrike" kern="1200" dirty="0" err="1" smtClean="0">
                <a:solidFill>
                  <a:schemeClr val="tx1"/>
                </a:solidFill>
                <a:latin typeface="+mn-lt"/>
                <a:ea typeface="+mn-ea"/>
                <a:cs typeface="+mn-cs"/>
                <a:hlinkClick r:id="rId5" action="ppaction://hlinkfile" tooltip="George Boleyn, Viscount Rochford"/>
              </a:rPr>
              <a:t>Rochford</a:t>
            </a:r>
            <a:r>
              <a:rPr lang="en-US" sz="1200" u="none" strike="noStrike" kern="1200" dirty="0" smtClean="0">
                <a:solidFill>
                  <a:schemeClr val="tx1"/>
                </a:solidFill>
                <a:latin typeface="+mn-lt"/>
                <a:ea typeface="+mn-ea"/>
                <a:cs typeface="+mn-cs"/>
              </a:rPr>
              <a:t>, of injuring the King and of conspiring to kill him, which amounted to treason. The charges were most likely fabricated. The court trying the case was presided over by Anne's own uncle, </a:t>
            </a:r>
            <a:r>
              <a:rPr lang="en-US" sz="1200" u="none" strike="noStrike" kern="1200" dirty="0" smtClean="0">
                <a:solidFill>
                  <a:schemeClr val="tx1"/>
                </a:solidFill>
                <a:latin typeface="+mn-lt"/>
                <a:ea typeface="+mn-ea"/>
                <a:cs typeface="+mn-cs"/>
                <a:hlinkClick r:id="rId6" action="ppaction://hlinkfile" tooltip="Thomas Howard, 3rd Duke of Norfolk"/>
              </a:rPr>
              <a:t>Thomas Howard, 3rd Duke of Norfolk</a:t>
            </a:r>
            <a:r>
              <a:rPr lang="en-US" sz="1200" u="none" strike="noStrike" kern="1200" dirty="0" smtClean="0">
                <a:solidFill>
                  <a:schemeClr val="tx1"/>
                </a:solidFill>
                <a:latin typeface="+mn-lt"/>
                <a:ea typeface="+mn-ea"/>
                <a:cs typeface="+mn-cs"/>
              </a:rPr>
              <a:t>. In May 1536, the Court condemned Anne and her brother to death, either by </a:t>
            </a:r>
            <a:r>
              <a:rPr lang="en-US" sz="1200" u="none" strike="noStrike" kern="1200" dirty="0" smtClean="0">
                <a:solidFill>
                  <a:schemeClr val="tx1"/>
                </a:solidFill>
                <a:latin typeface="+mn-lt"/>
                <a:ea typeface="+mn-ea"/>
                <a:cs typeface="+mn-cs"/>
                <a:hlinkClick r:id="rId7" action="ppaction://hlinkfile" tooltip="Execution by burning"/>
              </a:rPr>
              <a:t>burning at the stake</a:t>
            </a:r>
            <a:r>
              <a:rPr lang="en-US" sz="1200" u="none" strike="noStrike" kern="1200" dirty="0" smtClean="0">
                <a:solidFill>
                  <a:schemeClr val="tx1"/>
                </a:solidFill>
                <a:latin typeface="+mn-lt"/>
                <a:ea typeface="+mn-ea"/>
                <a:cs typeface="+mn-cs"/>
              </a:rPr>
              <a:t> or by </a:t>
            </a:r>
            <a:r>
              <a:rPr lang="en-US" sz="1200" u="none" strike="noStrike" kern="1200" dirty="0" smtClean="0">
                <a:solidFill>
                  <a:schemeClr val="tx1"/>
                </a:solidFill>
                <a:latin typeface="+mn-lt"/>
                <a:ea typeface="+mn-ea"/>
                <a:cs typeface="+mn-cs"/>
                <a:hlinkClick r:id="rId8" action="ppaction://hlinkfile" tooltip="Decapitation"/>
              </a:rPr>
              <a:t>decapitation</a:t>
            </a:r>
            <a:r>
              <a:rPr lang="en-US" sz="1200" u="none" strike="noStrike" kern="1200" dirty="0" smtClean="0">
                <a:solidFill>
                  <a:schemeClr val="tx1"/>
                </a:solidFill>
                <a:latin typeface="+mn-lt"/>
                <a:ea typeface="+mn-ea"/>
                <a:cs typeface="+mn-cs"/>
              </a:rPr>
              <a:t>, whichever the King pleased. The other four men Queen Anne had allegedly been involved with were to be </a:t>
            </a:r>
            <a:r>
              <a:rPr lang="en-US" sz="1200" u="none" strike="noStrike" kern="1200" dirty="0" smtClean="0">
                <a:solidFill>
                  <a:schemeClr val="tx1"/>
                </a:solidFill>
                <a:latin typeface="+mn-lt"/>
                <a:ea typeface="+mn-ea"/>
                <a:cs typeface="+mn-cs"/>
                <a:hlinkClick r:id="rId9" action="ppaction://hlinkfile" tooltip="Hanged, drawn and quartered"/>
              </a:rPr>
              <a:t>hanged, drawn and quartered</a:t>
            </a:r>
            <a:r>
              <a:rPr lang="en-US" sz="1200" u="none" strike="noStrike" kern="1200" dirty="0" smtClean="0">
                <a:solidFill>
                  <a:schemeClr val="tx1"/>
                </a:solidFill>
                <a:latin typeface="+mn-lt"/>
                <a:ea typeface="+mn-ea"/>
                <a:cs typeface="+mn-cs"/>
              </a:rPr>
              <a:t>; however, their sentences were ultimately commuted to decapitation. Anne and her brother George were also beheaded soon thereafter. At her final Mass, the Queen publicly swore to her innocence in the presence of a priest and various witnesses. She was also charged with the attempted poisoning of Henry </a:t>
            </a:r>
            <a:r>
              <a:rPr lang="en-US" sz="1200" u="none" strike="noStrike" kern="1200" dirty="0" err="1" smtClean="0">
                <a:solidFill>
                  <a:schemeClr val="tx1"/>
                </a:solidFill>
                <a:latin typeface="+mn-lt"/>
                <a:ea typeface="+mn-ea"/>
                <a:cs typeface="+mn-cs"/>
              </a:rPr>
              <a:t>FitzRoy</a:t>
            </a:r>
            <a:r>
              <a:rPr lang="en-US" sz="1200" u="none" strike="noStrike" kern="1200" dirty="0" smtClean="0">
                <a:solidFill>
                  <a:schemeClr val="tx1"/>
                </a:solidFill>
                <a:latin typeface="+mn-lt"/>
                <a:ea typeface="+mn-ea"/>
                <a:cs typeface="+mn-cs"/>
              </a:rPr>
              <a:t>, the illegitimate son of King Henry VIII.</a:t>
            </a:r>
            <a:endParaRPr lang="en-US" dirty="0"/>
          </a:p>
        </p:txBody>
      </p:sp>
      <p:sp>
        <p:nvSpPr>
          <p:cNvPr id="4" name="Slide Number Placeholder 3"/>
          <p:cNvSpPr>
            <a:spLocks noGrp="1"/>
          </p:cNvSpPr>
          <p:nvPr>
            <p:ph type="sldNum" sz="quarter" idx="10"/>
          </p:nvPr>
        </p:nvSpPr>
        <p:spPr/>
        <p:txBody>
          <a:bodyPr/>
          <a:lstStyle/>
          <a:p>
            <a:fld id="{3B90C410-E861-4DC4-9E44-240BEF1440B9}" type="slidenum">
              <a:rPr lang="en-US" smtClean="0"/>
              <a:pPr/>
              <a:t>15</a:t>
            </a:fld>
            <a:endParaRPr lang="en-US"/>
          </a:p>
        </p:txBody>
      </p:sp>
    </p:spTree>
    <p:extLst>
      <p:ext uri="{BB962C8B-B14F-4D97-AF65-F5344CB8AC3E}">
        <p14:creationId xmlns:p14="http://schemas.microsoft.com/office/powerpoint/2010/main" val="25304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BA29247-8B50-4B17-AF8E-4DBFAFF0E3F5}" type="datetimeFigureOut">
              <a:rPr lang="en-US" smtClean="0"/>
              <a:pPr/>
              <a:t>8/31/16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B3DB2C9-D3E7-4C7C-A9EB-C93728572E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29247-8B50-4B17-AF8E-4DBFAFF0E3F5}"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DB2C9-D3E7-4C7C-A9EB-C93728572E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A29247-8B50-4B17-AF8E-4DBFAFF0E3F5}"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DB2C9-D3E7-4C7C-A9EB-C93728572E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BA29247-8B50-4B17-AF8E-4DBFAFF0E3F5}" type="datetimeFigureOut">
              <a:rPr lang="en-US" smtClean="0"/>
              <a:pPr/>
              <a:t>8/31/16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B3DB2C9-D3E7-4C7C-A9EB-C93728572E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BA29247-8B50-4B17-AF8E-4DBFAFF0E3F5}" type="datetimeFigureOut">
              <a:rPr lang="en-US" smtClean="0"/>
              <a:pPr/>
              <a:t>8/31/16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B3DB2C9-D3E7-4C7C-A9EB-C93728572EE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BA29247-8B50-4B17-AF8E-4DBFAFF0E3F5}" type="datetimeFigureOut">
              <a:rPr lang="en-US" smtClean="0"/>
              <a:pPr/>
              <a:t>8/31/16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B3DB2C9-D3E7-4C7C-A9EB-C93728572E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BA29247-8B50-4B17-AF8E-4DBFAFF0E3F5}" type="datetimeFigureOut">
              <a:rPr lang="en-US" smtClean="0"/>
              <a:pPr/>
              <a:t>8/31/16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B3DB2C9-D3E7-4C7C-A9EB-C93728572E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A29247-8B50-4B17-AF8E-4DBFAFF0E3F5}" type="datetimeFigureOut">
              <a:rPr lang="en-US" smtClean="0"/>
              <a:pPr/>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DB2C9-D3E7-4C7C-A9EB-C93728572E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BA29247-8B50-4B17-AF8E-4DBFAFF0E3F5}" type="datetimeFigureOut">
              <a:rPr lang="en-US" smtClean="0"/>
              <a:pPr/>
              <a:t>8/31/16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B3DB2C9-D3E7-4C7C-A9EB-C93728572E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BA29247-8B50-4B17-AF8E-4DBFAFF0E3F5}" type="datetimeFigureOut">
              <a:rPr lang="en-US" smtClean="0"/>
              <a:pPr/>
              <a:t>8/31/16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B3DB2C9-D3E7-4C7C-A9EB-C93728572E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BA29247-8B50-4B17-AF8E-4DBFAFF0E3F5}" type="datetimeFigureOut">
              <a:rPr lang="en-US" smtClean="0"/>
              <a:pPr/>
              <a:t>8/31/16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B3DB2C9-D3E7-4C7C-A9EB-C93728572E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BA29247-8B50-4B17-AF8E-4DBFAFF0E3F5}" type="datetimeFigureOut">
              <a:rPr lang="en-US" smtClean="0"/>
              <a:pPr/>
              <a:t>8/31/16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B3DB2C9-D3E7-4C7C-A9EB-C93728572E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n.wikipedia.org/wiki/Image:Mona_Lisa.jpg" TargetMode="Externa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Luther46c.jpg" TargetMode="Externa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5/55/Jeorg_Breu_Elder_A_Question_to_a_Mintmaker_c1500.png" TargetMode="Externa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7/75/PICT4309.JPG" TargetMode="Externa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John_Calvin_-_best_likeness.jpg" TargetMode="Externa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Henry-VIII-kingofengland_1491-1547.jpg" TargetMode="Externa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yalpaperdolls.com/kppurple4.gif" TargetMode="External"/><Relationship Id="rId3"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Elizabeth_I_Darnley_Portrait.jpg" TargetMode="Externa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9/94/Sanzio_01.jpg" TargetMode="Externa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com/imgres?imgurl=http://www.worldofwallpapers.nuche.org/content/man-made/homes/1024/Roman-Coliseum-historical-structure.jpg&amp;imgrefurl=http://www.worldofwallpapers.nuche.org/wallpapers-structures-buildings-famous-houses.htm&amp;h=768&amp;w=1024&amp;sz=120&amp;hl=en&amp;start=2&amp;um=1&amp;tbnid=toHaYs94UzrwIM:&amp;tbnh=113&amp;tbnw=150&amp;prev=/images?q=coliseum&amp;svnum=10&amp;um=1&amp;hl=en&amp;sa=X" TargetMode="Externa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Shakespeare.jpg" TargetMode="Externa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b/b0/Gutenberg_Bible.jpg" TargetMode="Externa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c/c3/Indulgence3.png" TargetMode="Externa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Renaissance and Reformation</a:t>
            </a:r>
            <a:endParaRPr lang="en-US" dirty="0"/>
          </a:p>
        </p:txBody>
      </p:sp>
      <p:sp>
        <p:nvSpPr>
          <p:cNvPr id="3" name="Subtitle 2"/>
          <p:cNvSpPr>
            <a:spLocks noGrp="1"/>
          </p:cNvSpPr>
          <p:nvPr>
            <p:ph type="subTitle" idx="1"/>
          </p:nvPr>
        </p:nvSpPr>
        <p:spPr/>
        <p:txBody>
          <a:bodyPr/>
          <a:lstStyle/>
          <a:p>
            <a:endParaRPr lang="en-US"/>
          </a:p>
        </p:txBody>
      </p:sp>
      <p:pic>
        <p:nvPicPr>
          <p:cNvPr id="24578" name="Picture 2" descr="http://upload.wikimedia.org/wikipedia/commons/thumb/6/6a/Mona_Lisa.jpg/230px-Mona_Lisa.jpg">
            <a:hlinkClick r:id="rId2" tooltip="Mona Lisa.jpg"/>
          </p:cNvPr>
          <p:cNvPicPr>
            <a:picLocks noChangeAspect="1" noChangeArrowheads="1"/>
          </p:cNvPicPr>
          <p:nvPr/>
        </p:nvPicPr>
        <p:blipFill>
          <a:blip r:embed="rId3"/>
          <a:srcRect/>
          <a:stretch>
            <a:fillRect/>
          </a:stretch>
        </p:blipFill>
        <p:spPr bwMode="auto">
          <a:xfrm>
            <a:off x="533400" y="1683027"/>
            <a:ext cx="3352800" cy="517497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Martin Luther</a:t>
            </a:r>
            <a:endParaRPr lang="en-US" dirty="0"/>
          </a:p>
        </p:txBody>
      </p:sp>
      <p:sp>
        <p:nvSpPr>
          <p:cNvPr id="3" name="Content Placeholder 2"/>
          <p:cNvSpPr>
            <a:spLocks noGrp="1"/>
          </p:cNvSpPr>
          <p:nvPr>
            <p:ph idx="1"/>
          </p:nvPr>
        </p:nvSpPr>
        <p:spPr>
          <a:xfrm>
            <a:off x="0" y="1066800"/>
            <a:ext cx="6629400" cy="5791200"/>
          </a:xfrm>
        </p:spPr>
        <p:txBody>
          <a:bodyPr/>
          <a:lstStyle/>
          <a:p>
            <a:r>
              <a:rPr lang="en-US" dirty="0" smtClean="0"/>
              <a:t>German Monk (1517)</a:t>
            </a:r>
          </a:p>
          <a:p>
            <a:pPr lvl="1"/>
            <a:r>
              <a:rPr lang="en-US" dirty="0" smtClean="0"/>
              <a:t>95 Theses posted on the door of the catholic church</a:t>
            </a:r>
          </a:p>
          <a:p>
            <a:pPr lvl="1"/>
            <a:r>
              <a:rPr lang="en-US" dirty="0" smtClean="0"/>
              <a:t>Protesting the sale of indulgences among other things</a:t>
            </a:r>
          </a:p>
          <a:p>
            <a:pPr lvl="1"/>
            <a:r>
              <a:rPr lang="en-US" dirty="0" smtClean="0"/>
              <a:t>Printing press allowed Luther’s 95 theses to be mass produced</a:t>
            </a:r>
          </a:p>
          <a:p>
            <a:pPr lvl="1"/>
            <a:r>
              <a:rPr lang="en-US" dirty="0" smtClean="0"/>
              <a:t>Church called for Luther to recant</a:t>
            </a:r>
          </a:p>
          <a:p>
            <a:pPr lvl="1"/>
            <a:r>
              <a:rPr lang="en-US" dirty="0" smtClean="0"/>
              <a:t>He did not and was excommunicated</a:t>
            </a:r>
          </a:p>
          <a:p>
            <a:pPr lvl="1"/>
            <a:r>
              <a:rPr lang="en-US" dirty="0" smtClean="0"/>
              <a:t>The German king declared Luther an outlaw and made it illegal to give him food or shelter</a:t>
            </a:r>
          </a:p>
          <a:p>
            <a:pPr lvl="1"/>
            <a:endParaRPr lang="en-US" dirty="0"/>
          </a:p>
        </p:txBody>
      </p:sp>
      <p:pic>
        <p:nvPicPr>
          <p:cNvPr id="27650" name="Picture 2" descr="http://upload.wikimedia.org/wikipedia/commons/thumb/6/61/Luther46c.jpg/225px-Luther46c.jpg">
            <a:hlinkClick r:id="rId2" tooltip="Luther46c.jpg"/>
          </p:cNvPr>
          <p:cNvPicPr>
            <a:picLocks noChangeAspect="1" noChangeArrowheads="1"/>
          </p:cNvPicPr>
          <p:nvPr/>
        </p:nvPicPr>
        <p:blipFill>
          <a:blip r:embed="rId3"/>
          <a:srcRect/>
          <a:stretch>
            <a:fillRect/>
          </a:stretch>
        </p:blipFill>
        <p:spPr bwMode="auto">
          <a:xfrm>
            <a:off x="6522657" y="0"/>
            <a:ext cx="2621343" cy="28194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Martin Luther</a:t>
            </a:r>
            <a:endParaRPr lang="en-US" dirty="0"/>
          </a:p>
        </p:txBody>
      </p:sp>
      <p:sp>
        <p:nvSpPr>
          <p:cNvPr id="3" name="Content Placeholder 2"/>
          <p:cNvSpPr>
            <a:spLocks noGrp="1"/>
          </p:cNvSpPr>
          <p:nvPr>
            <p:ph idx="1"/>
          </p:nvPr>
        </p:nvSpPr>
        <p:spPr>
          <a:xfrm>
            <a:off x="0" y="1066800"/>
            <a:ext cx="6172200" cy="5791200"/>
          </a:xfrm>
        </p:spPr>
        <p:txBody>
          <a:bodyPr/>
          <a:lstStyle/>
          <a:p>
            <a:r>
              <a:rPr lang="en-US" dirty="0" smtClean="0"/>
              <a:t>Martin Luther went into hiding</a:t>
            </a:r>
          </a:p>
          <a:p>
            <a:r>
              <a:rPr lang="en-US" dirty="0" smtClean="0"/>
              <a:t>His teachings became popular</a:t>
            </a:r>
          </a:p>
          <a:p>
            <a:r>
              <a:rPr lang="en-US" dirty="0" smtClean="0"/>
              <a:t>Lutheran religion created</a:t>
            </a:r>
          </a:p>
          <a:p>
            <a:pPr lvl="1"/>
            <a:r>
              <a:rPr lang="en-US" dirty="0" smtClean="0"/>
              <a:t>Faith alone would get you into heaven</a:t>
            </a:r>
          </a:p>
          <a:p>
            <a:pPr lvl="1"/>
            <a:r>
              <a:rPr lang="en-US" dirty="0" smtClean="0"/>
              <a:t>Bible was sole source of religious truth</a:t>
            </a:r>
          </a:p>
          <a:p>
            <a:pPr lvl="1"/>
            <a:r>
              <a:rPr lang="en-US" dirty="0" smtClean="0"/>
              <a:t>Luther denied the Pope or Priests were appointed from God</a:t>
            </a:r>
            <a:endParaRPr lang="en-US" dirty="0"/>
          </a:p>
        </p:txBody>
      </p:sp>
      <p:pic>
        <p:nvPicPr>
          <p:cNvPr id="28674" name="Picture 2" descr="Image:Jeorg Breu Elder A Question to a Mintmaker c1500.png">
            <a:hlinkClick r:id="rId2"/>
          </p:cNvPr>
          <p:cNvPicPr>
            <a:picLocks noChangeAspect="1" noChangeArrowheads="1"/>
          </p:cNvPicPr>
          <p:nvPr/>
        </p:nvPicPr>
        <p:blipFill>
          <a:blip r:embed="rId3"/>
          <a:srcRect/>
          <a:stretch>
            <a:fillRect/>
          </a:stretch>
        </p:blipFill>
        <p:spPr bwMode="auto">
          <a:xfrm>
            <a:off x="5791200" y="1676400"/>
            <a:ext cx="3352800" cy="235590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399032"/>
          </a:xfrm>
        </p:spPr>
        <p:txBody>
          <a:bodyPr/>
          <a:lstStyle/>
          <a:p>
            <a:r>
              <a:rPr lang="en-US" dirty="0" smtClean="0"/>
              <a:t>Martin Luther</a:t>
            </a:r>
            <a:endParaRPr lang="en-US" dirty="0"/>
          </a:p>
        </p:txBody>
      </p:sp>
      <p:sp>
        <p:nvSpPr>
          <p:cNvPr id="3" name="Content Placeholder 2"/>
          <p:cNvSpPr>
            <a:spLocks noGrp="1"/>
          </p:cNvSpPr>
          <p:nvPr>
            <p:ph idx="1"/>
          </p:nvPr>
        </p:nvSpPr>
        <p:spPr>
          <a:xfrm>
            <a:off x="0" y="1143000"/>
            <a:ext cx="6019800" cy="5715000"/>
          </a:xfrm>
        </p:spPr>
        <p:txBody>
          <a:bodyPr/>
          <a:lstStyle/>
          <a:p>
            <a:r>
              <a:rPr lang="en-US" dirty="0" smtClean="0"/>
              <a:t>Many saw Luther’s reforms as an end to the church’s corruption</a:t>
            </a:r>
          </a:p>
          <a:p>
            <a:r>
              <a:rPr lang="en-US" dirty="0" smtClean="0"/>
              <a:t>1524 Peasants revolt</a:t>
            </a:r>
          </a:p>
          <a:p>
            <a:pPr lvl="1"/>
            <a:r>
              <a:rPr lang="en-US" dirty="0" smtClean="0"/>
              <a:t>Revolt against the church</a:t>
            </a:r>
          </a:p>
          <a:p>
            <a:r>
              <a:rPr lang="en-US" dirty="0" smtClean="0"/>
              <a:t>The peace of Augsburg</a:t>
            </a:r>
          </a:p>
          <a:p>
            <a:pPr lvl="1"/>
            <a:r>
              <a:rPr lang="en-US" dirty="0" smtClean="0"/>
              <a:t>Allowed Princes to decide the religion of their nation (Catholic or Lutheran)</a:t>
            </a:r>
          </a:p>
        </p:txBody>
      </p:sp>
      <p:pic>
        <p:nvPicPr>
          <p:cNvPr id="29698" name="Picture 2" descr="Image:PICT4309.JPG">
            <a:hlinkClick r:id="rId2"/>
          </p:cNvPr>
          <p:cNvPicPr>
            <a:picLocks noChangeAspect="1" noChangeArrowheads="1"/>
          </p:cNvPicPr>
          <p:nvPr/>
        </p:nvPicPr>
        <p:blipFill>
          <a:blip r:embed="rId3"/>
          <a:srcRect/>
          <a:stretch>
            <a:fillRect/>
          </a:stretch>
        </p:blipFill>
        <p:spPr bwMode="auto">
          <a:xfrm>
            <a:off x="5906200" y="2057400"/>
            <a:ext cx="3237800" cy="4800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John Calvin</a:t>
            </a:r>
            <a:endParaRPr lang="en-US" dirty="0"/>
          </a:p>
        </p:txBody>
      </p:sp>
      <p:sp>
        <p:nvSpPr>
          <p:cNvPr id="3" name="Content Placeholder 2"/>
          <p:cNvSpPr>
            <a:spLocks noGrp="1"/>
          </p:cNvSpPr>
          <p:nvPr>
            <p:ph idx="1"/>
          </p:nvPr>
        </p:nvSpPr>
        <p:spPr>
          <a:xfrm>
            <a:off x="0" y="1219200"/>
            <a:ext cx="6248400" cy="5638800"/>
          </a:xfrm>
        </p:spPr>
        <p:txBody>
          <a:bodyPr/>
          <a:lstStyle/>
          <a:p>
            <a:r>
              <a:rPr lang="en-US" dirty="0" smtClean="0"/>
              <a:t>Another reformer</a:t>
            </a:r>
          </a:p>
          <a:p>
            <a:r>
              <a:rPr lang="en-US" dirty="0" smtClean="0"/>
              <a:t>Believed in predestination</a:t>
            </a:r>
          </a:p>
          <a:p>
            <a:pPr lvl="1"/>
            <a:r>
              <a:rPr lang="en-US" dirty="0" smtClean="0"/>
              <a:t>God had determined a long time ago who would be saved</a:t>
            </a:r>
          </a:p>
          <a:p>
            <a:r>
              <a:rPr lang="en-US" dirty="0" smtClean="0"/>
              <a:t>Both Catholics and Lutherans opposed Calvinism</a:t>
            </a:r>
            <a:endParaRPr lang="en-US" dirty="0"/>
          </a:p>
        </p:txBody>
      </p:sp>
      <p:pic>
        <p:nvPicPr>
          <p:cNvPr id="30722" name="Picture 2" descr="Engraved from the original oil painting in the University Library of Geneva, this is considered Calvin's best likeness.">
            <a:hlinkClick r:id="rId2" tooltip="Engraved from the original oil painting in the University Library of Geneva, this is considered Calvin's best likeness."/>
          </p:cNvPr>
          <p:cNvPicPr>
            <a:picLocks noChangeAspect="1" noChangeArrowheads="1"/>
          </p:cNvPicPr>
          <p:nvPr/>
        </p:nvPicPr>
        <p:blipFill>
          <a:blip r:embed="rId3"/>
          <a:srcRect/>
          <a:stretch>
            <a:fillRect/>
          </a:stretch>
        </p:blipFill>
        <p:spPr bwMode="auto">
          <a:xfrm>
            <a:off x="6007157" y="0"/>
            <a:ext cx="3136843" cy="38862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399032"/>
          </a:xfrm>
        </p:spPr>
        <p:txBody>
          <a:bodyPr/>
          <a:lstStyle/>
          <a:p>
            <a:r>
              <a:rPr lang="en-US" dirty="0" smtClean="0"/>
              <a:t>English Reformation</a:t>
            </a:r>
            <a:endParaRPr lang="en-US" dirty="0"/>
          </a:p>
        </p:txBody>
      </p:sp>
      <p:sp>
        <p:nvSpPr>
          <p:cNvPr id="3" name="Content Placeholder 2"/>
          <p:cNvSpPr>
            <a:spLocks noGrp="1"/>
          </p:cNvSpPr>
          <p:nvPr>
            <p:ph idx="1"/>
          </p:nvPr>
        </p:nvSpPr>
        <p:spPr>
          <a:xfrm>
            <a:off x="0" y="990600"/>
            <a:ext cx="6324600" cy="5867400"/>
          </a:xfrm>
        </p:spPr>
        <p:txBody>
          <a:bodyPr/>
          <a:lstStyle/>
          <a:p>
            <a:r>
              <a:rPr lang="en-US" dirty="0" smtClean="0"/>
              <a:t>At first King Henry VIII (England) opposed any change to the Catholic church</a:t>
            </a:r>
          </a:p>
          <a:p>
            <a:r>
              <a:rPr lang="en-US" dirty="0" smtClean="0"/>
              <a:t>When he wasn’t allowed to annul his first marriage he became angry with the church</a:t>
            </a:r>
          </a:p>
          <a:p>
            <a:r>
              <a:rPr lang="en-US" dirty="0" smtClean="0"/>
              <a:t>Henry VIII takes over the church in England and executes any dissenters</a:t>
            </a:r>
            <a:endParaRPr lang="en-US" dirty="0"/>
          </a:p>
        </p:txBody>
      </p:sp>
      <p:pic>
        <p:nvPicPr>
          <p:cNvPr id="31746" name="Picture 2" descr="http://upload.wikimedia.org/wikipedia/en/thumb/4/45/Henry-VIII-kingofengland_1491-1547.jpg/200px-Henry-VIII-kingofengland_1491-1547.jpg">
            <a:hlinkClick r:id="rId2" tooltip="Henry-VIII-kingofengland 1491-1547.jpg"/>
          </p:cNvPr>
          <p:cNvPicPr>
            <a:picLocks noChangeAspect="1" noChangeArrowheads="1"/>
          </p:cNvPicPr>
          <p:nvPr/>
        </p:nvPicPr>
        <p:blipFill>
          <a:blip r:embed="rId3"/>
          <a:srcRect/>
          <a:stretch>
            <a:fillRect/>
          </a:stretch>
        </p:blipFill>
        <p:spPr bwMode="auto">
          <a:xfrm>
            <a:off x="6629400" y="2268854"/>
            <a:ext cx="2514600" cy="45891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The Church of England</a:t>
            </a:r>
            <a:endParaRPr lang="en-US" dirty="0"/>
          </a:p>
        </p:txBody>
      </p:sp>
      <p:sp>
        <p:nvSpPr>
          <p:cNvPr id="3" name="Content Placeholder 2"/>
          <p:cNvSpPr>
            <a:spLocks noGrp="1"/>
          </p:cNvSpPr>
          <p:nvPr>
            <p:ph idx="1"/>
          </p:nvPr>
        </p:nvSpPr>
        <p:spPr>
          <a:xfrm>
            <a:off x="0" y="1066800"/>
            <a:ext cx="6629400" cy="5791200"/>
          </a:xfrm>
        </p:spPr>
        <p:txBody>
          <a:bodyPr/>
          <a:lstStyle/>
          <a:p>
            <a:r>
              <a:rPr lang="en-US" dirty="0" smtClean="0"/>
              <a:t>Henry VIII creates the Church of England</a:t>
            </a:r>
          </a:p>
          <a:p>
            <a:pPr lvl="1"/>
            <a:r>
              <a:rPr lang="en-US" dirty="0" smtClean="0"/>
              <a:t>Annuls his first marriage</a:t>
            </a:r>
          </a:p>
          <a:p>
            <a:r>
              <a:rPr lang="en-US" dirty="0" smtClean="0"/>
              <a:t>Henry VIII wants a son to become heir</a:t>
            </a:r>
          </a:p>
          <a:p>
            <a:r>
              <a:rPr lang="en-US" dirty="0" smtClean="0"/>
              <a:t>Marries Ann Boleyn</a:t>
            </a:r>
          </a:p>
          <a:p>
            <a:pPr lvl="1"/>
            <a:r>
              <a:rPr lang="en-US" dirty="0" smtClean="0"/>
              <a:t>Henry has her executed</a:t>
            </a:r>
          </a:p>
          <a:p>
            <a:r>
              <a:rPr lang="en-US" dirty="0" smtClean="0"/>
              <a:t>Marries 3</a:t>
            </a:r>
            <a:r>
              <a:rPr lang="en-US" baseline="30000" dirty="0" smtClean="0"/>
              <a:t>rd</a:t>
            </a:r>
            <a:r>
              <a:rPr lang="en-US" dirty="0" smtClean="0"/>
              <a:t> wife Queen Jane</a:t>
            </a:r>
          </a:p>
          <a:p>
            <a:pPr lvl="1"/>
            <a:r>
              <a:rPr lang="en-US" dirty="0" smtClean="0"/>
              <a:t>Got engaged 1 day after Ann Boleyn execution</a:t>
            </a:r>
          </a:p>
          <a:p>
            <a:pPr lvl="1"/>
            <a:r>
              <a:rPr lang="en-US" dirty="0" smtClean="0"/>
              <a:t>She dies of a fever</a:t>
            </a:r>
            <a:endParaRPr lang="en-US" dirty="0"/>
          </a:p>
        </p:txBody>
      </p:sp>
      <p:pic>
        <p:nvPicPr>
          <p:cNvPr id="33794" name="Picture 2" descr="http://www.royalpaperdolls.com/portrait9.gif"/>
          <p:cNvPicPr>
            <a:picLocks noChangeAspect="1" noChangeArrowheads="1"/>
          </p:cNvPicPr>
          <p:nvPr/>
        </p:nvPicPr>
        <p:blipFill>
          <a:blip r:embed="rId3"/>
          <a:srcRect/>
          <a:stretch>
            <a:fillRect/>
          </a:stretch>
        </p:blipFill>
        <p:spPr bwMode="auto">
          <a:xfrm>
            <a:off x="5823474" y="1676400"/>
            <a:ext cx="3320526"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Henry VIII</a:t>
            </a:r>
            <a:endParaRPr lang="en-US" dirty="0"/>
          </a:p>
        </p:txBody>
      </p:sp>
      <p:sp>
        <p:nvSpPr>
          <p:cNvPr id="3" name="Content Placeholder 2"/>
          <p:cNvSpPr>
            <a:spLocks noGrp="1"/>
          </p:cNvSpPr>
          <p:nvPr>
            <p:ph idx="1"/>
          </p:nvPr>
        </p:nvSpPr>
        <p:spPr>
          <a:xfrm>
            <a:off x="0" y="1066800"/>
            <a:ext cx="6324600" cy="5791200"/>
          </a:xfrm>
        </p:spPr>
        <p:txBody>
          <a:bodyPr/>
          <a:lstStyle/>
          <a:p>
            <a:r>
              <a:rPr lang="en-US" dirty="0" smtClean="0"/>
              <a:t>Marries 4</a:t>
            </a:r>
            <a:r>
              <a:rPr lang="en-US" baseline="30000" dirty="0" smtClean="0"/>
              <a:t>th</a:t>
            </a:r>
            <a:r>
              <a:rPr lang="en-US" dirty="0" smtClean="0"/>
              <a:t> wife Anne of Cleves</a:t>
            </a:r>
          </a:p>
          <a:p>
            <a:pPr lvl="1"/>
            <a:r>
              <a:rPr lang="en-US" dirty="0" smtClean="0"/>
              <a:t>They divorce shortly after</a:t>
            </a:r>
          </a:p>
          <a:p>
            <a:r>
              <a:rPr lang="en-US" dirty="0" smtClean="0"/>
              <a:t>Marries 5</a:t>
            </a:r>
            <a:r>
              <a:rPr lang="en-US" baseline="30000" dirty="0" smtClean="0"/>
              <a:t>th</a:t>
            </a:r>
            <a:r>
              <a:rPr lang="en-US" dirty="0" smtClean="0"/>
              <a:t> wife Katherine Howard</a:t>
            </a:r>
          </a:p>
          <a:p>
            <a:pPr lvl="1"/>
            <a:r>
              <a:rPr lang="en-US" dirty="0" smtClean="0"/>
              <a:t>She cheats on him and when he finds out she is executed along with two of her lovers</a:t>
            </a:r>
          </a:p>
          <a:p>
            <a:r>
              <a:rPr lang="en-US" dirty="0" smtClean="0"/>
              <a:t>Marries 6</a:t>
            </a:r>
            <a:r>
              <a:rPr lang="en-US" baseline="30000" dirty="0" smtClean="0"/>
              <a:t>th</a:t>
            </a:r>
            <a:r>
              <a:rPr lang="en-US" dirty="0" smtClean="0"/>
              <a:t> wife Katherine Parr</a:t>
            </a:r>
          </a:p>
          <a:p>
            <a:pPr lvl="1"/>
            <a:r>
              <a:rPr lang="en-US" dirty="0" smtClean="0"/>
              <a:t>She outlives Henry</a:t>
            </a:r>
            <a:endParaRPr lang="en-US" dirty="0"/>
          </a:p>
        </p:txBody>
      </p:sp>
      <p:pic>
        <p:nvPicPr>
          <p:cNvPr id="34818" name="Picture 2" descr="http://www.royalpaperdolls.com/kppurple4_small1.gif">
            <a:hlinkClick r:id="rId2"/>
          </p:cNvPr>
          <p:cNvPicPr>
            <a:picLocks noChangeAspect="1" noChangeArrowheads="1"/>
          </p:cNvPicPr>
          <p:nvPr/>
        </p:nvPicPr>
        <p:blipFill>
          <a:blip r:embed="rId3"/>
          <a:srcRect/>
          <a:stretch>
            <a:fillRect/>
          </a:stretch>
        </p:blipFill>
        <p:spPr bwMode="auto">
          <a:xfrm>
            <a:off x="6267450" y="2571750"/>
            <a:ext cx="2876550"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Religious Turmoil</a:t>
            </a:r>
            <a:endParaRPr lang="en-US" dirty="0"/>
          </a:p>
        </p:txBody>
      </p:sp>
      <p:sp>
        <p:nvSpPr>
          <p:cNvPr id="3" name="Content Placeholder 2"/>
          <p:cNvSpPr>
            <a:spLocks noGrp="1"/>
          </p:cNvSpPr>
          <p:nvPr>
            <p:ph idx="1"/>
          </p:nvPr>
        </p:nvSpPr>
        <p:spPr>
          <a:xfrm>
            <a:off x="0" y="1143000"/>
            <a:ext cx="8229600" cy="4572000"/>
          </a:xfrm>
        </p:spPr>
        <p:txBody>
          <a:bodyPr/>
          <a:lstStyle/>
          <a:p>
            <a:r>
              <a:rPr lang="en-US" dirty="0" smtClean="0"/>
              <a:t>Henry had son with 2</a:t>
            </a:r>
            <a:r>
              <a:rPr lang="en-US" baseline="30000" dirty="0" smtClean="0"/>
              <a:t>nd</a:t>
            </a:r>
            <a:r>
              <a:rPr lang="en-US" dirty="0" smtClean="0"/>
              <a:t> wife</a:t>
            </a:r>
          </a:p>
          <a:p>
            <a:pPr lvl="1"/>
            <a:r>
              <a:rPr lang="en-US" dirty="0" smtClean="0"/>
              <a:t>Edward is10 years old when Henry dies</a:t>
            </a:r>
          </a:p>
          <a:p>
            <a:pPr lvl="1"/>
            <a:r>
              <a:rPr lang="en-US" dirty="0" smtClean="0"/>
              <a:t>He dies in his teens</a:t>
            </a:r>
          </a:p>
          <a:p>
            <a:r>
              <a:rPr lang="en-US" dirty="0" smtClean="0"/>
              <a:t>Queen Mary takes over</a:t>
            </a:r>
          </a:p>
          <a:p>
            <a:pPr lvl="1"/>
            <a:r>
              <a:rPr lang="en-US" dirty="0" smtClean="0"/>
              <a:t>She dies in 1558</a:t>
            </a:r>
          </a:p>
          <a:p>
            <a:r>
              <a:rPr lang="en-US" dirty="0" smtClean="0"/>
              <a:t>Queen Elizabeth I takes over</a:t>
            </a:r>
          </a:p>
          <a:p>
            <a:pPr lvl="1"/>
            <a:r>
              <a:rPr lang="en-US" dirty="0" smtClean="0"/>
              <a:t>Made England a Protestant nation</a:t>
            </a:r>
            <a:endParaRPr lang="en-US" dirty="0"/>
          </a:p>
        </p:txBody>
      </p:sp>
      <p:pic>
        <p:nvPicPr>
          <p:cNvPr id="35842" name="Picture 2" descr="The &quot;Darnley Portrait&quot;, circa 1570">
            <a:hlinkClick r:id="rId2" tooltip="The &quot;Darnley Portrait&quot;, circa 1570"/>
          </p:cNvPr>
          <p:cNvPicPr>
            <a:picLocks noChangeAspect="1" noChangeArrowheads="1"/>
          </p:cNvPicPr>
          <p:nvPr/>
        </p:nvPicPr>
        <p:blipFill>
          <a:blip r:embed="rId3"/>
          <a:srcRect/>
          <a:stretch>
            <a:fillRect/>
          </a:stretch>
        </p:blipFill>
        <p:spPr bwMode="auto">
          <a:xfrm>
            <a:off x="6648450" y="3238500"/>
            <a:ext cx="2495550" cy="3619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399032"/>
          </a:xfrm>
        </p:spPr>
        <p:txBody>
          <a:bodyPr/>
          <a:lstStyle/>
          <a:p>
            <a:r>
              <a:rPr lang="en-US" dirty="0" smtClean="0"/>
              <a:t>The Scientific Revolution</a:t>
            </a:r>
            <a:endParaRPr lang="en-US" dirty="0"/>
          </a:p>
        </p:txBody>
      </p:sp>
      <p:sp>
        <p:nvSpPr>
          <p:cNvPr id="3" name="Content Placeholder 2"/>
          <p:cNvSpPr>
            <a:spLocks noGrp="1"/>
          </p:cNvSpPr>
          <p:nvPr>
            <p:ph idx="1"/>
          </p:nvPr>
        </p:nvSpPr>
        <p:spPr>
          <a:xfrm>
            <a:off x="0" y="1066800"/>
            <a:ext cx="6705600" cy="5791200"/>
          </a:xfrm>
        </p:spPr>
        <p:txBody>
          <a:bodyPr/>
          <a:lstStyle/>
          <a:p>
            <a:r>
              <a:rPr lang="en-US" dirty="0" smtClean="0"/>
              <a:t>Ptolemy taught that the earth was the center of the universe</a:t>
            </a:r>
          </a:p>
          <a:p>
            <a:r>
              <a:rPr lang="en-US" dirty="0" smtClean="0"/>
              <a:t>Copernicus came up with the theory that the universe was Heliocentric – planets revolved around the sun</a:t>
            </a:r>
          </a:p>
          <a:p>
            <a:pPr lvl="1"/>
            <a:r>
              <a:rPr lang="en-US" dirty="0" smtClean="0"/>
              <a:t>Most religious thinkers rejected this theory</a:t>
            </a:r>
          </a:p>
        </p:txBody>
      </p:sp>
      <p:pic>
        <p:nvPicPr>
          <p:cNvPr id="2050" name="Picture 2" descr="http://blogs.answersingenesis.org/museum/pictures/Panel-6-Solar-System.jpg"/>
          <p:cNvPicPr>
            <a:picLocks noChangeAspect="1" noChangeArrowheads="1"/>
          </p:cNvPicPr>
          <p:nvPr/>
        </p:nvPicPr>
        <p:blipFill>
          <a:blip r:embed="rId2" cstate="print"/>
          <a:srcRect/>
          <a:stretch>
            <a:fillRect/>
          </a:stretch>
        </p:blipFill>
        <p:spPr bwMode="auto">
          <a:xfrm>
            <a:off x="4114800" y="4621288"/>
            <a:ext cx="2971800" cy="223671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The Scientific Revolution</a:t>
            </a:r>
            <a:endParaRPr lang="en-US" dirty="0"/>
          </a:p>
        </p:txBody>
      </p:sp>
      <p:sp>
        <p:nvSpPr>
          <p:cNvPr id="3" name="Content Placeholder 2"/>
          <p:cNvSpPr>
            <a:spLocks noGrp="1"/>
          </p:cNvSpPr>
          <p:nvPr>
            <p:ph idx="1"/>
          </p:nvPr>
        </p:nvSpPr>
        <p:spPr>
          <a:xfrm>
            <a:off x="0" y="1066800"/>
            <a:ext cx="6781800" cy="5791200"/>
          </a:xfrm>
        </p:spPr>
        <p:txBody>
          <a:bodyPr/>
          <a:lstStyle/>
          <a:p>
            <a:r>
              <a:rPr lang="en-US" dirty="0" smtClean="0"/>
              <a:t>Galileo</a:t>
            </a:r>
          </a:p>
          <a:p>
            <a:pPr lvl="1"/>
            <a:r>
              <a:rPr lang="en-US" dirty="0" smtClean="0"/>
              <a:t>Created the first telescope</a:t>
            </a:r>
          </a:p>
          <a:p>
            <a:pPr lvl="1"/>
            <a:r>
              <a:rPr lang="en-US" dirty="0" smtClean="0"/>
              <a:t>Proved Copernicus was correct</a:t>
            </a:r>
          </a:p>
          <a:p>
            <a:pPr lvl="1"/>
            <a:r>
              <a:rPr lang="en-US" dirty="0" smtClean="0"/>
              <a:t>The church tried him and told him to reject his heresies</a:t>
            </a:r>
          </a:p>
          <a:p>
            <a:pPr lvl="1"/>
            <a:r>
              <a:rPr lang="en-US" dirty="0" smtClean="0"/>
              <a:t>In court he recanted</a:t>
            </a:r>
          </a:p>
          <a:p>
            <a:r>
              <a:rPr lang="en-US" dirty="0" smtClean="0"/>
              <a:t>A new scientific method created</a:t>
            </a:r>
          </a:p>
          <a:p>
            <a:pPr lvl="1"/>
            <a:r>
              <a:rPr lang="en-US" dirty="0" smtClean="0"/>
              <a:t>Problem, hypothesis, experiment, conclusion</a:t>
            </a:r>
          </a:p>
          <a:p>
            <a:pPr lvl="1"/>
            <a:r>
              <a:rPr lang="en-US" dirty="0" smtClean="0"/>
              <a:t>Bacon and Descartes were leading scientists of the time</a:t>
            </a:r>
          </a:p>
          <a:p>
            <a:pPr lvl="1"/>
            <a:r>
              <a:rPr lang="en-US" dirty="0" smtClean="0"/>
              <a:t>Descartes – “I think, therefore I am”</a:t>
            </a:r>
          </a:p>
          <a:p>
            <a:endParaRPr lang="en-US" dirty="0"/>
          </a:p>
        </p:txBody>
      </p:sp>
      <p:pic>
        <p:nvPicPr>
          <p:cNvPr id="1026" name="Picture 2" descr="http://apod.nasa.gov/apod/image/0110/galileo_sustermans.jpg"/>
          <p:cNvPicPr>
            <a:picLocks noChangeAspect="1" noChangeArrowheads="1"/>
          </p:cNvPicPr>
          <p:nvPr/>
        </p:nvPicPr>
        <p:blipFill>
          <a:blip r:embed="rId2"/>
          <a:srcRect/>
          <a:stretch>
            <a:fillRect/>
          </a:stretch>
        </p:blipFill>
        <p:spPr bwMode="auto">
          <a:xfrm>
            <a:off x="6416345" y="990600"/>
            <a:ext cx="2727655" cy="2895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The Renaissance in Italy</a:t>
            </a:r>
            <a:endParaRPr lang="en-US" dirty="0"/>
          </a:p>
        </p:txBody>
      </p:sp>
      <p:sp>
        <p:nvSpPr>
          <p:cNvPr id="3" name="Content Placeholder 2"/>
          <p:cNvSpPr>
            <a:spLocks noGrp="1"/>
          </p:cNvSpPr>
          <p:nvPr>
            <p:ph idx="1"/>
          </p:nvPr>
        </p:nvSpPr>
        <p:spPr>
          <a:xfrm>
            <a:off x="0" y="1066800"/>
            <a:ext cx="4953000" cy="5791200"/>
          </a:xfrm>
        </p:spPr>
        <p:txBody>
          <a:bodyPr>
            <a:normAutofit/>
          </a:bodyPr>
          <a:lstStyle/>
          <a:p>
            <a:r>
              <a:rPr lang="en-US" dirty="0" smtClean="0"/>
              <a:t>The Renaissance – A time of creativity and change in many areas</a:t>
            </a:r>
          </a:p>
          <a:p>
            <a:pPr lvl="1"/>
            <a:r>
              <a:rPr lang="en-US" dirty="0" smtClean="0"/>
              <a:t>Political</a:t>
            </a:r>
          </a:p>
          <a:p>
            <a:pPr lvl="1"/>
            <a:r>
              <a:rPr lang="en-US" dirty="0" smtClean="0"/>
              <a:t>Social</a:t>
            </a:r>
          </a:p>
          <a:p>
            <a:pPr lvl="1"/>
            <a:r>
              <a:rPr lang="en-US" dirty="0" smtClean="0"/>
              <a:t>Economic</a:t>
            </a:r>
          </a:p>
          <a:p>
            <a:pPr lvl="1"/>
            <a:r>
              <a:rPr lang="en-US" dirty="0" smtClean="0"/>
              <a:t>cultural</a:t>
            </a:r>
          </a:p>
          <a:p>
            <a:r>
              <a:rPr lang="en-US" dirty="0" smtClean="0"/>
              <a:t>Begins in Italy</a:t>
            </a:r>
          </a:p>
          <a:p>
            <a:r>
              <a:rPr lang="en-US" dirty="0" smtClean="0"/>
              <a:t>Italians wanted to revive the culture of ancient Rome</a:t>
            </a:r>
          </a:p>
        </p:txBody>
      </p:sp>
      <p:pic>
        <p:nvPicPr>
          <p:cNvPr id="1026" name="Picture 2" descr="Image:Sanzio 01.jpg">
            <a:hlinkClick r:id="rId2"/>
          </p:cNvPr>
          <p:cNvPicPr>
            <a:picLocks noChangeAspect="1" noChangeArrowheads="1"/>
          </p:cNvPicPr>
          <p:nvPr/>
        </p:nvPicPr>
        <p:blipFill>
          <a:blip r:embed="rId3"/>
          <a:srcRect/>
          <a:stretch>
            <a:fillRect/>
          </a:stretch>
        </p:blipFill>
        <p:spPr bwMode="auto">
          <a:xfrm>
            <a:off x="4800600" y="1752600"/>
            <a:ext cx="4343400" cy="337133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The Scientific Revolution</a:t>
            </a:r>
            <a:endParaRPr lang="en-US" dirty="0"/>
          </a:p>
        </p:txBody>
      </p:sp>
      <p:sp>
        <p:nvSpPr>
          <p:cNvPr id="3" name="Content Placeholder 2"/>
          <p:cNvSpPr>
            <a:spLocks noGrp="1"/>
          </p:cNvSpPr>
          <p:nvPr>
            <p:ph idx="1"/>
          </p:nvPr>
        </p:nvSpPr>
        <p:spPr>
          <a:xfrm>
            <a:off x="0" y="990600"/>
            <a:ext cx="6248400" cy="5867400"/>
          </a:xfrm>
        </p:spPr>
        <p:txBody>
          <a:bodyPr/>
          <a:lstStyle/>
          <a:p>
            <a:r>
              <a:rPr lang="en-US" dirty="0" smtClean="0"/>
              <a:t>Newton ties it all together</a:t>
            </a:r>
          </a:p>
          <a:p>
            <a:pPr lvl="1"/>
            <a:r>
              <a:rPr lang="en-US" dirty="0" smtClean="0"/>
              <a:t>Comes up with the mathematical explanation for gravity</a:t>
            </a:r>
          </a:p>
          <a:p>
            <a:pPr lvl="1"/>
            <a:r>
              <a:rPr lang="en-US" dirty="0" smtClean="0"/>
              <a:t>Invented calculus</a:t>
            </a:r>
          </a:p>
          <a:p>
            <a:r>
              <a:rPr lang="en-US" dirty="0" smtClean="0"/>
              <a:t>Chemistry was created</a:t>
            </a:r>
          </a:p>
          <a:p>
            <a:pPr lvl="1"/>
            <a:r>
              <a:rPr lang="en-US" dirty="0" smtClean="0"/>
              <a:t>Used to be known as magic</a:t>
            </a:r>
          </a:p>
          <a:p>
            <a:r>
              <a:rPr lang="en-US" dirty="0" smtClean="0"/>
              <a:t>First real advances in medicine</a:t>
            </a:r>
          </a:p>
          <a:p>
            <a:pPr lvl="1"/>
            <a:r>
              <a:rPr lang="en-US" dirty="0" smtClean="0"/>
              <a:t>Anatomy became a real science</a:t>
            </a:r>
            <a:endParaRPr lang="en-US" dirty="0"/>
          </a:p>
        </p:txBody>
      </p:sp>
      <p:pic>
        <p:nvPicPr>
          <p:cNvPr id="40962" name="Picture 2" descr="http://www.crystalinks.com/newton.jpg"/>
          <p:cNvPicPr>
            <a:picLocks noChangeAspect="1" noChangeArrowheads="1"/>
          </p:cNvPicPr>
          <p:nvPr/>
        </p:nvPicPr>
        <p:blipFill>
          <a:blip r:embed="rId2"/>
          <a:srcRect/>
          <a:stretch>
            <a:fillRect/>
          </a:stretch>
        </p:blipFill>
        <p:spPr bwMode="auto">
          <a:xfrm>
            <a:off x="5518530" y="3048001"/>
            <a:ext cx="3625470" cy="3810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The Renaissance in Italy</a:t>
            </a:r>
            <a:endParaRPr lang="en-US" dirty="0"/>
          </a:p>
        </p:txBody>
      </p:sp>
      <p:sp>
        <p:nvSpPr>
          <p:cNvPr id="3" name="Content Placeholder 2"/>
          <p:cNvSpPr>
            <a:spLocks noGrp="1"/>
          </p:cNvSpPr>
          <p:nvPr>
            <p:ph idx="1"/>
          </p:nvPr>
        </p:nvSpPr>
        <p:spPr>
          <a:xfrm>
            <a:off x="0" y="1066800"/>
            <a:ext cx="8229600" cy="4572000"/>
          </a:xfrm>
        </p:spPr>
        <p:txBody>
          <a:bodyPr>
            <a:normAutofit/>
          </a:bodyPr>
          <a:lstStyle/>
          <a:p>
            <a:r>
              <a:rPr lang="en-US" dirty="0" smtClean="0"/>
              <a:t>Led by a wealthy and powerful merchant class</a:t>
            </a:r>
          </a:p>
          <a:p>
            <a:pPr lvl="1"/>
            <a:r>
              <a:rPr lang="en-US" dirty="0" smtClean="0"/>
              <a:t>Stressed education and individual achievement</a:t>
            </a:r>
          </a:p>
          <a:p>
            <a:pPr lvl="1"/>
            <a:r>
              <a:rPr lang="en-US" dirty="0" smtClean="0"/>
              <a:t>Spent lavishly to support the arts</a:t>
            </a:r>
          </a:p>
          <a:p>
            <a:r>
              <a:rPr lang="en-US" dirty="0" smtClean="0"/>
              <a:t>Florence was the heart of the Renaissance</a:t>
            </a:r>
          </a:p>
          <a:p>
            <a:pPr lvl="1"/>
            <a:r>
              <a:rPr lang="en-US" dirty="0" smtClean="0"/>
              <a:t>Produced many great poets, artists, architects, scholars and scientists</a:t>
            </a:r>
          </a:p>
        </p:txBody>
      </p:sp>
      <p:pic>
        <p:nvPicPr>
          <p:cNvPr id="27650" name="Picture 2" descr="http://upload.wikimedia.org/wikipedia/commons/thumb/9/9e/Possible_Self-Portrait_of_Leonardo_da_Vinci.jpg/200px-Possible_Self-Portrait_of_Leonardo_da_Vinci.jpg"/>
          <p:cNvPicPr>
            <a:picLocks noChangeAspect="1" noChangeArrowheads="1"/>
          </p:cNvPicPr>
          <p:nvPr/>
        </p:nvPicPr>
        <p:blipFill>
          <a:blip r:embed="rId3"/>
          <a:srcRect/>
          <a:stretch>
            <a:fillRect/>
          </a:stretch>
        </p:blipFill>
        <p:spPr bwMode="auto">
          <a:xfrm>
            <a:off x="6721748" y="3200400"/>
            <a:ext cx="2422252" cy="3657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The Renaissance</a:t>
            </a:r>
            <a:endParaRPr lang="en-US" dirty="0"/>
          </a:p>
        </p:txBody>
      </p:sp>
      <p:sp>
        <p:nvSpPr>
          <p:cNvPr id="3" name="Content Placeholder 2"/>
          <p:cNvSpPr>
            <a:spLocks noGrp="1"/>
          </p:cNvSpPr>
          <p:nvPr>
            <p:ph idx="1"/>
          </p:nvPr>
        </p:nvSpPr>
        <p:spPr>
          <a:xfrm>
            <a:off x="0" y="1143000"/>
            <a:ext cx="8229600" cy="5715000"/>
          </a:xfrm>
        </p:spPr>
        <p:txBody>
          <a:bodyPr/>
          <a:lstStyle/>
          <a:p>
            <a:r>
              <a:rPr lang="en-US" dirty="0" smtClean="0"/>
              <a:t>A New Worldview</a:t>
            </a:r>
          </a:p>
          <a:p>
            <a:pPr lvl="1"/>
            <a:r>
              <a:rPr lang="en-US" dirty="0" smtClean="0"/>
              <a:t>A renewed interest in ancient Greece and Rome</a:t>
            </a:r>
          </a:p>
          <a:p>
            <a:pPr lvl="1"/>
            <a:r>
              <a:rPr lang="en-US" dirty="0" smtClean="0"/>
              <a:t>Caused by the disorder and disunity of the medieval world</a:t>
            </a:r>
          </a:p>
          <a:p>
            <a:pPr lvl="1"/>
            <a:r>
              <a:rPr lang="en-US" dirty="0" smtClean="0"/>
              <a:t>Concentrated on life and achievement rather than the afterlife</a:t>
            </a:r>
          </a:p>
          <a:p>
            <a:r>
              <a:rPr lang="en-US" dirty="0" smtClean="0"/>
              <a:t>A Spirit of Adventure</a:t>
            </a:r>
          </a:p>
          <a:p>
            <a:pPr lvl="1"/>
            <a:r>
              <a:rPr lang="en-US" dirty="0" smtClean="0"/>
              <a:t>Christopher Columbus</a:t>
            </a:r>
          </a:p>
          <a:p>
            <a:pPr lvl="1"/>
            <a:r>
              <a:rPr lang="en-US" dirty="0" err="1" smtClean="0"/>
              <a:t>Nicolaus</a:t>
            </a:r>
            <a:r>
              <a:rPr lang="en-US" dirty="0" smtClean="0"/>
              <a:t> Copernicus</a:t>
            </a:r>
          </a:p>
          <a:p>
            <a:endParaRPr lang="en-US" dirty="0" smtClean="0"/>
          </a:p>
        </p:txBody>
      </p:sp>
      <p:pic>
        <p:nvPicPr>
          <p:cNvPr id="28674" name="Picture 2" descr="http://tbn0.google.com/images?q=tbn:toHaYs94UzrwIM:http://www.worldofwallpapers.nuche.org/content/man-made/homes/1024/Roman-Coliseum-historical-structure.jpg">
            <a:hlinkClick r:id="rId2"/>
          </p:cNvPr>
          <p:cNvPicPr>
            <a:picLocks noChangeAspect="1" noChangeArrowheads="1"/>
          </p:cNvPicPr>
          <p:nvPr/>
        </p:nvPicPr>
        <p:blipFill>
          <a:blip r:embed="rId3"/>
          <a:srcRect/>
          <a:stretch>
            <a:fillRect/>
          </a:stretch>
        </p:blipFill>
        <p:spPr bwMode="auto">
          <a:xfrm>
            <a:off x="5704888" y="4267200"/>
            <a:ext cx="3439112"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lstStyle/>
          <a:p>
            <a:r>
              <a:rPr lang="en-US" dirty="0" smtClean="0"/>
              <a:t>The Renaissance</a:t>
            </a:r>
            <a:endParaRPr lang="en-US" dirty="0"/>
          </a:p>
        </p:txBody>
      </p:sp>
      <p:sp>
        <p:nvSpPr>
          <p:cNvPr id="3" name="Content Placeholder 2"/>
          <p:cNvSpPr>
            <a:spLocks noGrp="1"/>
          </p:cNvSpPr>
          <p:nvPr>
            <p:ph idx="1"/>
          </p:nvPr>
        </p:nvSpPr>
        <p:spPr>
          <a:xfrm>
            <a:off x="0" y="1143000"/>
            <a:ext cx="6172200" cy="5715000"/>
          </a:xfrm>
        </p:spPr>
        <p:txBody>
          <a:bodyPr/>
          <a:lstStyle/>
          <a:p>
            <a:r>
              <a:rPr lang="en-US" dirty="0" smtClean="0"/>
              <a:t>Humanism</a:t>
            </a:r>
          </a:p>
          <a:p>
            <a:pPr lvl="1"/>
            <a:r>
              <a:rPr lang="en-US" dirty="0" smtClean="0"/>
              <a:t>Focused on worldly subjects rather than religious issues</a:t>
            </a:r>
          </a:p>
          <a:p>
            <a:r>
              <a:rPr lang="en-US" dirty="0" smtClean="0"/>
              <a:t>Art</a:t>
            </a:r>
          </a:p>
          <a:p>
            <a:pPr lvl="1"/>
            <a:r>
              <a:rPr lang="en-US" dirty="0" smtClean="0"/>
              <a:t>Medieval – religious based</a:t>
            </a:r>
          </a:p>
          <a:p>
            <a:pPr lvl="1"/>
            <a:r>
              <a:rPr lang="en-US" dirty="0" smtClean="0"/>
              <a:t>Renaissance – human based</a:t>
            </a:r>
          </a:p>
          <a:p>
            <a:pPr lvl="1"/>
            <a:r>
              <a:rPr lang="en-US" dirty="0" smtClean="0"/>
              <a:t>Renaissance artist’s used perspective</a:t>
            </a:r>
          </a:p>
        </p:txBody>
      </p:sp>
      <p:pic>
        <p:nvPicPr>
          <p:cNvPr id="31746" name="Picture 2" descr="http://www.intmath.com/Numbers/beautyMath/body_sm_ratios.jpg"/>
          <p:cNvPicPr>
            <a:picLocks noChangeAspect="1" noChangeArrowheads="1"/>
          </p:cNvPicPr>
          <p:nvPr/>
        </p:nvPicPr>
        <p:blipFill>
          <a:blip r:embed="rId3"/>
          <a:srcRect/>
          <a:stretch>
            <a:fillRect/>
          </a:stretch>
        </p:blipFill>
        <p:spPr bwMode="auto">
          <a:xfrm>
            <a:off x="5715001" y="3268980"/>
            <a:ext cx="3429000" cy="358902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399032"/>
          </a:xfrm>
        </p:spPr>
        <p:txBody>
          <a:bodyPr/>
          <a:lstStyle/>
          <a:p>
            <a:r>
              <a:rPr lang="en-US" dirty="0" smtClean="0"/>
              <a:t>The Renaissance</a:t>
            </a:r>
            <a:endParaRPr lang="en-US" dirty="0"/>
          </a:p>
        </p:txBody>
      </p:sp>
      <p:sp>
        <p:nvSpPr>
          <p:cNvPr id="3" name="Content Placeholder 2"/>
          <p:cNvSpPr>
            <a:spLocks noGrp="1"/>
          </p:cNvSpPr>
          <p:nvPr>
            <p:ph idx="1"/>
          </p:nvPr>
        </p:nvSpPr>
        <p:spPr>
          <a:xfrm>
            <a:off x="0" y="990600"/>
            <a:ext cx="5257800" cy="5867400"/>
          </a:xfrm>
        </p:spPr>
        <p:txBody>
          <a:bodyPr>
            <a:normAutofit/>
          </a:bodyPr>
          <a:lstStyle/>
          <a:p>
            <a:r>
              <a:rPr lang="en-US" dirty="0" smtClean="0"/>
              <a:t>Three geniuses of Renaissance Art</a:t>
            </a:r>
          </a:p>
          <a:p>
            <a:pPr lvl="1"/>
            <a:r>
              <a:rPr lang="en-US" dirty="0" smtClean="0"/>
              <a:t>Leonardo </a:t>
            </a:r>
            <a:r>
              <a:rPr lang="en-US" dirty="0" err="1" smtClean="0"/>
              <a:t>Da</a:t>
            </a:r>
            <a:r>
              <a:rPr lang="en-US" dirty="0" smtClean="0"/>
              <a:t> Vinci</a:t>
            </a:r>
          </a:p>
          <a:p>
            <a:pPr lvl="1"/>
            <a:r>
              <a:rPr lang="en-US" dirty="0" smtClean="0"/>
              <a:t>Michelangelo </a:t>
            </a:r>
          </a:p>
          <a:p>
            <a:pPr lvl="1"/>
            <a:r>
              <a:rPr lang="en-US" dirty="0" smtClean="0"/>
              <a:t>Raphael</a:t>
            </a:r>
          </a:p>
          <a:p>
            <a:r>
              <a:rPr lang="en-US" dirty="0" smtClean="0"/>
              <a:t>Italian Renaissance Writers</a:t>
            </a:r>
          </a:p>
          <a:p>
            <a:pPr lvl="1"/>
            <a:r>
              <a:rPr lang="en-US" dirty="0" smtClean="0"/>
              <a:t>Machiavelli</a:t>
            </a:r>
          </a:p>
          <a:p>
            <a:pPr lvl="2"/>
            <a:r>
              <a:rPr lang="en-US" dirty="0" smtClean="0"/>
              <a:t>The Prince 1513</a:t>
            </a:r>
          </a:p>
          <a:p>
            <a:pPr lvl="2"/>
            <a:r>
              <a:rPr lang="en-US" dirty="0" smtClean="0"/>
              <a:t>A book about politics that is still referred to today</a:t>
            </a:r>
          </a:p>
          <a:p>
            <a:pPr lvl="3"/>
            <a:r>
              <a:rPr lang="en-US" dirty="0" smtClean="0"/>
              <a:t>“The ends justify the means”</a:t>
            </a:r>
            <a:endParaRPr lang="en-US" dirty="0"/>
          </a:p>
        </p:txBody>
      </p:sp>
      <p:pic>
        <p:nvPicPr>
          <p:cNvPr id="32770" name="Picture 2" descr="http://www.fotos.org/galeria/data/522/3Leonardo-Da-Vinci-The-Last-Supper.jpg"/>
          <p:cNvPicPr>
            <a:picLocks noChangeAspect="1" noChangeArrowheads="1"/>
          </p:cNvPicPr>
          <p:nvPr/>
        </p:nvPicPr>
        <p:blipFill>
          <a:blip r:embed="rId3"/>
          <a:srcRect/>
          <a:stretch>
            <a:fillRect/>
          </a:stretch>
        </p:blipFill>
        <p:spPr bwMode="auto">
          <a:xfrm>
            <a:off x="4951795" y="0"/>
            <a:ext cx="4192205" cy="2133600"/>
          </a:xfrm>
          <a:prstGeom prst="rect">
            <a:avLst/>
          </a:prstGeom>
          <a:noFill/>
        </p:spPr>
      </p:pic>
      <p:pic>
        <p:nvPicPr>
          <p:cNvPr id="32772" name="Picture 4" descr="http://webexhibits.org/colorart/i/michelangelo-creation-adam-.jpg"/>
          <p:cNvPicPr>
            <a:picLocks noChangeAspect="1" noChangeArrowheads="1"/>
          </p:cNvPicPr>
          <p:nvPr/>
        </p:nvPicPr>
        <p:blipFill>
          <a:blip r:embed="rId4"/>
          <a:srcRect/>
          <a:stretch>
            <a:fillRect/>
          </a:stretch>
        </p:blipFill>
        <p:spPr bwMode="auto">
          <a:xfrm>
            <a:off x="4953000" y="2133600"/>
            <a:ext cx="4191000" cy="2415295"/>
          </a:xfrm>
          <a:prstGeom prst="rect">
            <a:avLst/>
          </a:prstGeom>
          <a:noFill/>
        </p:spPr>
      </p:pic>
      <p:pic>
        <p:nvPicPr>
          <p:cNvPr id="32776" name="Picture 8" descr="http://upload.wikimedia.org/wikipedia/commons/thumb/9/94/Sanzio_01.jpg/600px-Sanzio_01.jpg"/>
          <p:cNvPicPr>
            <a:picLocks noChangeAspect="1" noChangeArrowheads="1"/>
          </p:cNvPicPr>
          <p:nvPr/>
        </p:nvPicPr>
        <p:blipFill>
          <a:blip r:embed="rId5"/>
          <a:srcRect/>
          <a:stretch>
            <a:fillRect/>
          </a:stretch>
        </p:blipFill>
        <p:spPr bwMode="auto">
          <a:xfrm>
            <a:off x="5486400" y="4549902"/>
            <a:ext cx="2971800" cy="230809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dissolve">
                                      <p:cBhvr>
                                        <p:cTn id="17" dur="500"/>
                                        <p:tgtEl>
                                          <p:spTgt spid="327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772"/>
                                        </p:tgtEl>
                                        <p:attrNameLst>
                                          <p:attrName>style.visibility</p:attrName>
                                        </p:attrNameLst>
                                      </p:cBhvr>
                                      <p:to>
                                        <p:strVal val="visible"/>
                                      </p:to>
                                    </p:set>
                                    <p:animEffect transition="in" filter="dissolve">
                                      <p:cBhvr>
                                        <p:cTn id="27" dur="500"/>
                                        <p:tgtEl>
                                          <p:spTgt spid="327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ssolv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dissolv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dissolv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dissolv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2776"/>
                                        </p:tgtEl>
                                        <p:attrNameLst>
                                          <p:attrName>style.visibility</p:attrName>
                                        </p:attrNameLst>
                                      </p:cBhvr>
                                      <p:to>
                                        <p:strVal val="visible"/>
                                      </p:to>
                                    </p:set>
                                    <p:animEffect transition="in" filter="dissolve">
                                      <p:cBhvr>
                                        <p:cTn id="62"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Renaissance Moves North</a:t>
            </a:r>
            <a:endParaRPr lang="en-US" dirty="0"/>
          </a:p>
        </p:txBody>
      </p:sp>
      <p:sp>
        <p:nvSpPr>
          <p:cNvPr id="3" name="Content Placeholder 2"/>
          <p:cNvSpPr>
            <a:spLocks noGrp="1"/>
          </p:cNvSpPr>
          <p:nvPr>
            <p:ph idx="1"/>
          </p:nvPr>
        </p:nvSpPr>
        <p:spPr>
          <a:xfrm>
            <a:off x="0" y="1143000"/>
            <a:ext cx="7162800" cy="5715000"/>
          </a:xfrm>
        </p:spPr>
        <p:txBody>
          <a:bodyPr>
            <a:normAutofit/>
          </a:bodyPr>
          <a:lstStyle/>
          <a:p>
            <a:r>
              <a:rPr lang="en-US" dirty="0" smtClean="0"/>
              <a:t>The Renaissance moves into Germany, France, England, Holland and most of Europe</a:t>
            </a:r>
          </a:p>
          <a:p>
            <a:r>
              <a:rPr lang="en-US" dirty="0" smtClean="0"/>
              <a:t>Writers for a new audience</a:t>
            </a:r>
          </a:p>
          <a:p>
            <a:pPr lvl="1"/>
            <a:r>
              <a:rPr lang="en-US" dirty="0" err="1" smtClean="0"/>
              <a:t>Rebelais</a:t>
            </a:r>
            <a:r>
              <a:rPr lang="en-US" dirty="0" smtClean="0"/>
              <a:t> – French author who wrote Gargantuan and </a:t>
            </a:r>
            <a:r>
              <a:rPr lang="en-US" dirty="0" err="1" smtClean="0"/>
              <a:t>Pantagruel</a:t>
            </a:r>
            <a:endParaRPr lang="en-US" dirty="0" smtClean="0"/>
          </a:p>
          <a:p>
            <a:pPr lvl="1"/>
            <a:r>
              <a:rPr lang="en-US" dirty="0" smtClean="0"/>
              <a:t>Shakespeare – considered the greatest author of all time</a:t>
            </a:r>
          </a:p>
          <a:p>
            <a:pPr lvl="1"/>
            <a:r>
              <a:rPr lang="en-US" dirty="0" smtClean="0"/>
              <a:t>Cervantes – Spanish author who wrote Don Quixote</a:t>
            </a:r>
          </a:p>
          <a:p>
            <a:pPr lvl="2"/>
            <a:r>
              <a:rPr lang="en-US" dirty="0" smtClean="0"/>
              <a:t>This book mocks medieval chivalry</a:t>
            </a:r>
          </a:p>
          <a:p>
            <a:endParaRPr lang="en-US" dirty="0" smtClean="0"/>
          </a:p>
          <a:p>
            <a:endParaRPr lang="en-US" dirty="0"/>
          </a:p>
        </p:txBody>
      </p:sp>
      <p:pic>
        <p:nvPicPr>
          <p:cNvPr id="1026" name="Picture 2" descr="http://upload.wikimedia.org/wikipedia/commons/thumb/a/a2/Shakespeare.jpg/200px-Shakespeare.jpg">
            <a:hlinkClick r:id="rId2" tooltip="Shakespeare.jpg"/>
          </p:cNvPr>
          <p:cNvPicPr>
            <a:picLocks noChangeAspect="1" noChangeArrowheads="1"/>
          </p:cNvPicPr>
          <p:nvPr/>
        </p:nvPicPr>
        <p:blipFill>
          <a:blip r:embed="rId3"/>
          <a:srcRect/>
          <a:stretch>
            <a:fillRect/>
          </a:stretch>
        </p:blipFill>
        <p:spPr bwMode="auto">
          <a:xfrm>
            <a:off x="7239000" y="4391025"/>
            <a:ext cx="1905000" cy="24669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The Printing Revolution</a:t>
            </a:r>
            <a:endParaRPr lang="en-US" dirty="0"/>
          </a:p>
        </p:txBody>
      </p:sp>
      <p:sp>
        <p:nvSpPr>
          <p:cNvPr id="3" name="Content Placeholder 2"/>
          <p:cNvSpPr>
            <a:spLocks noGrp="1"/>
          </p:cNvSpPr>
          <p:nvPr>
            <p:ph idx="1"/>
          </p:nvPr>
        </p:nvSpPr>
        <p:spPr>
          <a:xfrm>
            <a:off x="0" y="990600"/>
            <a:ext cx="5791200" cy="5867400"/>
          </a:xfrm>
        </p:spPr>
        <p:txBody>
          <a:bodyPr/>
          <a:lstStyle/>
          <a:p>
            <a:r>
              <a:rPr lang="en-US" dirty="0" smtClean="0"/>
              <a:t>Johann Gutenberg</a:t>
            </a:r>
          </a:p>
          <a:p>
            <a:pPr lvl="1"/>
            <a:r>
              <a:rPr lang="en-US" dirty="0" smtClean="0"/>
              <a:t>German inventor</a:t>
            </a:r>
          </a:p>
          <a:p>
            <a:pPr lvl="1"/>
            <a:r>
              <a:rPr lang="en-US" dirty="0" smtClean="0"/>
              <a:t>Created the first printing press</a:t>
            </a:r>
          </a:p>
          <a:p>
            <a:pPr lvl="1"/>
            <a:r>
              <a:rPr lang="en-US" dirty="0" smtClean="0"/>
              <a:t>Books could now be mass produced</a:t>
            </a:r>
          </a:p>
          <a:p>
            <a:pPr lvl="2"/>
            <a:r>
              <a:rPr lang="en-US" dirty="0" smtClean="0"/>
              <a:t>This allowed the bible to be mass produced</a:t>
            </a:r>
          </a:p>
          <a:p>
            <a:pPr lvl="2"/>
            <a:r>
              <a:rPr lang="en-US" dirty="0" smtClean="0"/>
              <a:t>Before the printing press all books had to be hand written</a:t>
            </a:r>
          </a:p>
          <a:p>
            <a:pPr lvl="2"/>
            <a:r>
              <a:rPr lang="en-US" dirty="0" smtClean="0"/>
              <a:t>More people learned to read</a:t>
            </a:r>
          </a:p>
          <a:p>
            <a:pPr lvl="2"/>
            <a:r>
              <a:rPr lang="en-US" dirty="0" smtClean="0"/>
              <a:t>This helped educate all of Europe</a:t>
            </a:r>
            <a:endParaRPr lang="en-US" dirty="0"/>
          </a:p>
        </p:txBody>
      </p:sp>
      <p:pic>
        <p:nvPicPr>
          <p:cNvPr id="24578" name="Picture 2" descr="Image:Gutenberg Bible.jpg">
            <a:hlinkClick r:id="rId2"/>
          </p:cNvPr>
          <p:cNvPicPr>
            <a:picLocks noChangeAspect="1" noChangeArrowheads="1"/>
          </p:cNvPicPr>
          <p:nvPr/>
        </p:nvPicPr>
        <p:blipFill>
          <a:blip r:embed="rId3"/>
          <a:srcRect/>
          <a:stretch>
            <a:fillRect/>
          </a:stretch>
        </p:blipFill>
        <p:spPr bwMode="auto">
          <a:xfrm>
            <a:off x="5650913" y="2514600"/>
            <a:ext cx="3493087" cy="23622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Abuses in the Church</a:t>
            </a:r>
            <a:endParaRPr lang="en-US" dirty="0"/>
          </a:p>
        </p:txBody>
      </p:sp>
      <p:sp>
        <p:nvSpPr>
          <p:cNvPr id="3" name="Content Placeholder 2"/>
          <p:cNvSpPr>
            <a:spLocks noGrp="1"/>
          </p:cNvSpPr>
          <p:nvPr>
            <p:ph idx="1"/>
          </p:nvPr>
        </p:nvSpPr>
        <p:spPr>
          <a:xfrm>
            <a:off x="0" y="1066800"/>
            <a:ext cx="6172200" cy="5791200"/>
          </a:xfrm>
        </p:spPr>
        <p:txBody>
          <a:bodyPr/>
          <a:lstStyle/>
          <a:p>
            <a:r>
              <a:rPr lang="en-US" dirty="0" smtClean="0"/>
              <a:t>Popes competed with Italian Princes for political power</a:t>
            </a:r>
          </a:p>
          <a:p>
            <a:r>
              <a:rPr lang="en-US" dirty="0" smtClean="0"/>
              <a:t>Popes continued to live lavishly</a:t>
            </a:r>
          </a:p>
          <a:p>
            <a:r>
              <a:rPr lang="en-US" dirty="0" smtClean="0"/>
              <a:t>Popes hired painters and sculptors to beautify churches</a:t>
            </a:r>
          </a:p>
          <a:p>
            <a:r>
              <a:rPr lang="en-US" dirty="0" smtClean="0"/>
              <a:t>To finance these projects they had to raise money</a:t>
            </a:r>
          </a:p>
          <a:p>
            <a:pPr lvl="1"/>
            <a:r>
              <a:rPr lang="en-US" dirty="0" smtClean="0"/>
              <a:t>Taxed marriage and baptism</a:t>
            </a:r>
          </a:p>
          <a:p>
            <a:pPr lvl="1"/>
            <a:r>
              <a:rPr lang="en-US" dirty="0" smtClean="0"/>
              <a:t>Sold “Indulgences”</a:t>
            </a:r>
          </a:p>
          <a:p>
            <a:pPr lvl="2"/>
            <a:r>
              <a:rPr lang="en-US" dirty="0" smtClean="0"/>
              <a:t>Payment to wash away sins</a:t>
            </a:r>
            <a:endParaRPr lang="en-US" dirty="0"/>
          </a:p>
        </p:txBody>
      </p:sp>
      <p:pic>
        <p:nvPicPr>
          <p:cNvPr id="26626" name="Picture 2" descr="Image:Indulgence3.png">
            <a:hlinkClick r:id="rId2"/>
          </p:cNvPr>
          <p:cNvPicPr>
            <a:picLocks noChangeAspect="1" noChangeArrowheads="1"/>
          </p:cNvPicPr>
          <p:nvPr/>
        </p:nvPicPr>
        <p:blipFill>
          <a:blip r:embed="rId3"/>
          <a:srcRect/>
          <a:stretch>
            <a:fillRect/>
          </a:stretch>
        </p:blipFill>
        <p:spPr bwMode="auto">
          <a:xfrm>
            <a:off x="5941599" y="1524000"/>
            <a:ext cx="3202401" cy="2133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3360</TotalTime>
  <Words>1024</Words>
  <Application>Microsoft Macintosh PowerPoint</Application>
  <PresentationFormat>On-screen Show (4:3)</PresentationFormat>
  <Paragraphs>151</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Verdana</vt:lpstr>
      <vt:lpstr>Wingdings 2</vt:lpstr>
      <vt:lpstr>Verve</vt:lpstr>
      <vt:lpstr>The Renaissance and Reformation</vt:lpstr>
      <vt:lpstr>The Renaissance in Italy</vt:lpstr>
      <vt:lpstr>The Renaissance in Italy</vt:lpstr>
      <vt:lpstr>The Renaissance</vt:lpstr>
      <vt:lpstr>The Renaissance</vt:lpstr>
      <vt:lpstr>The Renaissance</vt:lpstr>
      <vt:lpstr>Renaissance Moves North</vt:lpstr>
      <vt:lpstr>The Printing Revolution</vt:lpstr>
      <vt:lpstr>Abuses in the Church</vt:lpstr>
      <vt:lpstr>Martin Luther</vt:lpstr>
      <vt:lpstr>Martin Luther</vt:lpstr>
      <vt:lpstr>Martin Luther</vt:lpstr>
      <vt:lpstr>John Calvin</vt:lpstr>
      <vt:lpstr>English Reformation</vt:lpstr>
      <vt:lpstr>The Church of England</vt:lpstr>
      <vt:lpstr>Henry VIII</vt:lpstr>
      <vt:lpstr>Religious Turmoil</vt:lpstr>
      <vt:lpstr>The Scientific Revolution</vt:lpstr>
      <vt:lpstr>The Scientific Revolution</vt:lpstr>
      <vt:lpstr>The Scientific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and Reformation</dc:title>
  <dc:creator>Donald Cook</dc:creator>
  <cp:lastModifiedBy>Microsoft Office User</cp:lastModifiedBy>
  <cp:revision>81</cp:revision>
  <dcterms:created xsi:type="dcterms:W3CDTF">2009-09-29T15:11:38Z</dcterms:created>
  <dcterms:modified xsi:type="dcterms:W3CDTF">2016-08-31T17:03:29Z</dcterms:modified>
</cp:coreProperties>
</file>